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13" autoAdjust="0"/>
  </p:normalViewPr>
  <p:slideViewPr>
    <p:cSldViewPr snapToObjects="1">
      <p:cViewPr>
        <p:scale>
          <a:sx n="37" d="100"/>
          <a:sy n="37" d="100"/>
        </p:scale>
        <p:origin x="-1448" y="1944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091559640"/>
        <c:axId val="2091563096"/>
      </c:barChart>
      <c:catAx>
        <c:axId val="2091559640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91563096"/>
        <c:crosses val="autoZero"/>
        <c:auto val="1"/>
        <c:lblAlgn val="ctr"/>
        <c:lblOffset val="100"/>
        <c:noMultiLvlLbl val="1"/>
      </c:catAx>
      <c:valAx>
        <c:axId val="2091563096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91559640"/>
        <c:crossesAt val="1.0"/>
        <c:crossBetween val="midCat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t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1-18T14:13:22.133" idx="2">
    <p:pos x="2322" y="18224"/>
    <p:text>The aim of RBC or Freiburg RNA Tools?</p:text>
  </p:cm>
  <p:cm authorId="0" dt="2016-11-18T14:23:45.442" idx="3">
    <p:pos x="6387" y="10468"/>
    <p:text>Why is there on this scheme 4 boxes which are not directly related to the previous points?
How can we made it more coherent?</p:text>
  </p:cm>
  <p:cm authorId="0" dt="2016-11-18T14:45:30.382" idx="4">
    <p:pos x="14966" y="18419"/>
    <p:text>Why is there the Kassel workshop? 
Do we need to add the Foundry workshop in the upcoming events?
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7.png"/><Relationship Id="rId21" Type="http://schemas.openxmlformats.org/officeDocument/2006/relationships/hyperlink" Target="http://bgruening.github.io/training-material/" TargetMode="External"/><Relationship Id="rId22" Type="http://schemas.openxmlformats.org/officeDocument/2006/relationships/comments" Target="../comments/comment1.xml"/><Relationship Id="rId10" Type="http://schemas.openxmlformats.org/officeDocument/2006/relationships/image" Target="../media/image10.pn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chart" Target="../charts/chart1.xml"/><Relationship Id="rId16" Type="http://schemas.openxmlformats.org/officeDocument/2006/relationships/hyperlink" Target="http://galaxy.uni-freiburg.de" TargetMode="External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hyperlink" Target="http://rna.informatik.uni-freiburg.de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http://www.denbi.de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18739800" y="41665773"/>
            <a:ext cx="71856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 Nr…..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description of the 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682090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6023474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168054" y="37120662"/>
            <a:ext cx="13441466" cy="35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</a:t>
            </a: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hoc 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</a:t>
            </a: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7463320" y="40115880"/>
            <a:ext cx="2230560" cy="2230560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-day hands-on Galaxy training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 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developers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we organized several Contribution Fest:</a:t>
            </a:r>
          </a:p>
          <a:p>
            <a:endParaRPr lang="en-US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b="1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n-US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Upcoming events</a:t>
            </a: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9"/>
          <p:cNvSpPr/>
          <p:nvPr/>
        </p:nvSpPr>
        <p:spPr>
          <a:xfrm>
            <a:off x="1168054" y="11180714"/>
            <a:ext cx="13441466" cy="165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offers tools, services and training for the analysis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of:</a:t>
            </a: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-throughput sequencing (HTS)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-RNA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lnSpc>
                <a:spcPct val="100000"/>
              </a:lnSpc>
              <a:buFont typeface="Arial"/>
              <a:buChar char="•"/>
            </a:pP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-protein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976366" y="13275152"/>
            <a:ext cx="7432825" cy="4968552"/>
            <a:chOff x="3404799" y="13773002"/>
            <a:chExt cx="8060400" cy="5221678"/>
          </a:xfrm>
        </p:grpSpPr>
        <p:pic>
          <p:nvPicPr>
            <p:cNvPr id="66" name="Grafik 65"/>
            <p:cNvPicPr/>
            <p:nvPr/>
          </p:nvPicPr>
          <p:blipFill>
            <a:blip r:embed="rId9"/>
            <a:stretch/>
          </p:blipFill>
          <p:spPr>
            <a:xfrm>
              <a:off x="3404799" y="13773002"/>
              <a:ext cx="8060400" cy="512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CustomShape 21"/>
            <p:cNvSpPr/>
            <p:nvPr/>
          </p:nvSpPr>
          <p:spPr>
            <a:xfrm>
              <a:off x="3463024" y="15549840"/>
              <a:ext cx="271116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analysis of CLIPseq data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RNA motifs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" name="CustomShape 22"/>
            <p:cNvSpPr/>
            <p:nvPr/>
          </p:nvSpPr>
          <p:spPr>
            <a:xfrm>
              <a:off x="8257504" y="15576840"/>
              <a:ext cx="258012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RNA-protein interactions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" name="CustomShape 23"/>
            <p:cNvSpPr/>
            <p:nvPr/>
          </p:nvSpPr>
          <p:spPr>
            <a:xfrm>
              <a:off x="3460864" y="18105480"/>
              <a:ext cx="262188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ncRNAs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conserveration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70" name="CustomShape 24"/>
            <p:cNvSpPr/>
            <p:nvPr/>
          </p:nvSpPr>
          <p:spPr>
            <a:xfrm>
              <a:off x="8257504" y="18195120"/>
              <a:ext cx="258012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ncRNA target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miRNA/ncRNA detection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71" name="Grafik 70"/>
          <p:cNvPicPr/>
          <p:nvPr/>
        </p:nvPicPr>
        <p:blipFill>
          <a:blip r:embed="rId10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courses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fests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analyisis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maintenance of standard analysis pipelines and  definition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cooperation and knowledge exchange with ELIXIR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5879487" y="22332560"/>
            <a:ext cx="13232960" cy="454589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1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2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565411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baseline="30000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(2)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3"/>
            <a:stretch/>
          </p:blipFill>
          <p:spPr>
            <a:xfrm>
              <a:off x="6255569" y="24754754"/>
              <a:ext cx="3296426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Grafik 81"/>
          <p:cNvPicPr/>
          <p:nvPr/>
        </p:nvPicPr>
        <p:blipFill>
          <a:blip r:embed="rId14"/>
          <a:stretch/>
        </p:blipFill>
        <p:spPr>
          <a:xfrm>
            <a:off x="15281622" y="34700677"/>
            <a:ext cx="4987793" cy="6189756"/>
          </a:xfrm>
          <a:prstGeom prst="rect">
            <a:avLst/>
          </a:prstGeom>
          <a:ln w="38160">
            <a:noFill/>
            <a:round/>
          </a:ln>
        </p:spPr>
      </p:pic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993917"/>
            <a:ext cx="13493314" cy="3908665"/>
            <a:chOff x="1168053" y="20589653"/>
            <a:chExt cx="13493314" cy="3908665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587937632"/>
                </p:ext>
              </p:extLst>
            </p:nvPr>
          </p:nvGraphicFramePr>
          <p:xfrm>
            <a:off x="9939198" y="20589653"/>
            <a:ext cx="4722169" cy="37847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8383942" cy="323648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server</a:t>
              </a: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6"/>
                </a:rPr>
                <a:t>http://galaxy.uni-freiburg.de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scientists for accessible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reproducible and transparent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of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7"/>
            <a:stretch/>
          </p:blipFill>
          <p:spPr>
            <a:xfrm>
              <a:off x="3367800" y="20637670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606650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8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workbench 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9"/>
                </a:rPr>
                <a:t>http://rna.informatik.uni-freiburg.de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9"/>
                </a:rPr>
                <a:t>/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is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 with for </a:t>
              </a:r>
              <a:r>
                <a:rPr lang="en-US" sz="3200" b="0" i="1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e.g.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535649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20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74" name="CustomShape 19"/>
          <p:cNvSpPr/>
          <p:nvPr/>
        </p:nvSpPr>
        <p:spPr>
          <a:xfrm>
            <a:off x="1168054" y="18303282"/>
            <a:ext cx="13441466" cy="10987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develops and maintains the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Galaxy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16"/>
              </a:rPr>
              <a:t>http://galaxy.uni-freiburg.de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largest instance in Europe.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01360"/>
              </p:ext>
            </p:extLst>
          </p:nvPr>
        </p:nvGraphicFramePr>
        <p:xfrm>
          <a:off x="16433751" y="27598538"/>
          <a:ext cx="11978513" cy="155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587"/>
                <a:gridCol w="6351952"/>
                <a:gridCol w="2160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 2016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Oct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de.NBI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data management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Kassel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764600"/>
              </p:ext>
            </p:extLst>
          </p:nvPr>
        </p:nvGraphicFramePr>
        <p:xfrm>
          <a:off x="16433751" y="30062403"/>
          <a:ext cx="11978513" cy="2072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587"/>
                <a:gridCol w="6351952"/>
                <a:gridCol w="2160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Mar 2016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Tools and Workflows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2016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Training Material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Nov 2016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10218"/>
              </p:ext>
            </p:extLst>
          </p:nvPr>
        </p:nvGraphicFramePr>
        <p:xfrm>
          <a:off x="16432677" y="32942521"/>
          <a:ext cx="11978513" cy="155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5587"/>
                <a:gridCol w="6351952"/>
                <a:gridCol w="2160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 2016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 2017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Developer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</a:t>
                      </a: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641696" y="35531026"/>
            <a:ext cx="855142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</a:t>
            </a:r>
          </a:p>
          <a:p>
            <a:pPr algn="just"/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overcome limited capacities in our workshops, we developed free accessible training material for self-learning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</a:p>
          <a:p>
            <a:pPr algn="just"/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1"/>
              </a:rPr>
              <a:t>http://</a:t>
            </a:r>
            <a:r>
              <a:rPr lang="en-US" sz="3200" spc="-1" dirty="0" err="1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1"/>
              </a:rPr>
              <a:t>bgruening.github.io</a:t>
            </a:r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1"/>
              </a:rPr>
              <a:t>/training-material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21"/>
              </a:rPr>
              <a:t>/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786</Words>
  <Application>Microsoft Macintosh PowerPoint</Application>
  <PresentationFormat>Custom</PresentationFormat>
  <Paragraphs>137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142</cp:revision>
  <cp:lastPrinted>2016-11-18T08:52:07Z</cp:lastPrinted>
  <dcterms:created xsi:type="dcterms:W3CDTF">2015-02-23T10:19:56Z</dcterms:created>
  <dcterms:modified xsi:type="dcterms:W3CDTF">2016-11-18T14:20:55Z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